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5BBC8-0A90-4013-9AB7-5093A4F47D85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5AAF9-FDAC-4DD9-B07F-940FD5364CE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268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715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783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330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879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675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422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165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2598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757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56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977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0A65-FDD0-4438-ADB8-3220A95FD1DB}" type="datetimeFigureOut">
              <a:rPr lang="pt-PT" smtClean="0"/>
              <a:t>06/10/2021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8D81-CCEE-4EE7-AF80-8B5289B59D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091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4770" y="242468"/>
            <a:ext cx="9144000" cy="2387600"/>
          </a:xfrm>
        </p:spPr>
        <p:txBody>
          <a:bodyPr/>
          <a:lstStyle/>
          <a:p>
            <a:r>
              <a:rPr lang="pt-PT" dirty="0" smtClean="0"/>
              <a:t>O corpo e o desejo 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4770" y="301468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PT" b="1" dirty="0" smtClean="0"/>
              <a:t>Sexualidade da mulher com mais de 65 </a:t>
            </a:r>
            <a:r>
              <a:rPr lang="pt-PT" b="1" dirty="0" smtClean="0"/>
              <a:t>anos</a:t>
            </a:r>
          </a:p>
          <a:p>
            <a:endParaRPr lang="pt-PT" dirty="0"/>
          </a:p>
          <a:p>
            <a:r>
              <a:rPr lang="pt-PT" dirty="0" smtClean="0"/>
              <a:t>Encontro UMAR</a:t>
            </a:r>
          </a:p>
          <a:p>
            <a:r>
              <a:rPr lang="pt-PT" dirty="0" smtClean="0"/>
              <a:t>Outubro, 2021</a:t>
            </a:r>
            <a:r>
              <a:rPr lang="pt-PT" dirty="0" smtClean="0"/>
              <a:t> </a:t>
            </a:r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32786" y="5055058"/>
            <a:ext cx="42096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Graça Santos </a:t>
            </a:r>
          </a:p>
          <a:p>
            <a:r>
              <a:rPr lang="pt-PT" sz="2800" dirty="0" smtClean="0"/>
              <a:t>Psiquiatra</a:t>
            </a:r>
          </a:p>
          <a:p>
            <a:r>
              <a:rPr lang="pt-PT" sz="2800" dirty="0" smtClean="0"/>
              <a:t>Consulta de Sexologia CHUC 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149147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Atitudes </a:t>
            </a:r>
            <a:r>
              <a:rPr lang="pt-PT" dirty="0" err="1"/>
              <a:t>socio-culturais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68141"/>
          </a:xfrm>
        </p:spPr>
        <p:txBody>
          <a:bodyPr>
            <a:noAutofit/>
          </a:bodyPr>
          <a:lstStyle/>
          <a:p>
            <a:r>
              <a:rPr lang="pt-PT" sz="3600" dirty="0" smtClean="0"/>
              <a:t>Não relacionadas com o estado de saúde:</a:t>
            </a:r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	- maior penalização pelo aspeto físico do </a:t>
            </a:r>
            <a:r>
              <a:rPr lang="pt-PT" sz="3600" dirty="0" smtClean="0"/>
              <a:t>			envelhecimento na mulher</a:t>
            </a:r>
            <a:endParaRPr lang="pt-PT" sz="3600" dirty="0" smtClean="0"/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	- desvalorização da sexualidade da mulher </a:t>
            </a:r>
            <a:r>
              <a:rPr lang="pt-PT" sz="3600" dirty="0" smtClean="0"/>
              <a:t>			subordinada </a:t>
            </a:r>
            <a:r>
              <a:rPr lang="pt-PT" sz="3600" dirty="0" smtClean="0"/>
              <a:t>ao </a:t>
            </a:r>
            <a:r>
              <a:rPr lang="pt-PT" sz="3600" dirty="0" smtClean="0"/>
              <a:t>desejo </a:t>
            </a:r>
            <a:r>
              <a:rPr lang="pt-PT" sz="3600" dirty="0" smtClean="0"/>
              <a:t>do homem.</a:t>
            </a:r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	-Condições de maior vulnerabilidade </a:t>
            </a:r>
            <a:endParaRPr lang="pt-PT" sz="3600" dirty="0"/>
          </a:p>
          <a:p>
            <a:pPr marL="0" indent="0">
              <a:buNone/>
            </a:pPr>
            <a:r>
              <a:rPr lang="pt-PT" sz="3600" dirty="0" smtClean="0"/>
              <a:t>		- censura social </a:t>
            </a:r>
            <a:endParaRPr lang="pt-PT" sz="3600" dirty="0" smtClean="0"/>
          </a:p>
        </p:txBody>
      </p:sp>
    </p:spTree>
    <p:extLst>
      <p:ext uri="{BB962C8B-B14F-4D97-AF65-F5344CB8AC3E}">
        <p14:creationId xmlns:p14="http://schemas.microsoft.com/office/powerpoint/2010/main" val="2339175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Não relacionadas com o estado de saúde:</a:t>
            </a:r>
          </a:p>
          <a:p>
            <a:pPr marL="0" indent="0">
              <a:buNone/>
            </a:pPr>
            <a:endParaRPr lang="pt-PT" sz="3600" dirty="0" smtClean="0"/>
          </a:p>
          <a:p>
            <a:pPr marL="0" indent="0">
              <a:buNone/>
            </a:pPr>
            <a:r>
              <a:rPr lang="pt-PT" sz="3600" dirty="0" smtClean="0"/>
              <a:t>Existência de companheiro </a:t>
            </a:r>
          </a:p>
          <a:p>
            <a:pPr marL="0" indent="0">
              <a:buNone/>
            </a:pPr>
            <a:r>
              <a:rPr lang="pt-PT" sz="3600" dirty="0" smtClean="0"/>
              <a:t>Dificuldades sexuais do companheiro </a:t>
            </a:r>
          </a:p>
          <a:p>
            <a:pPr marL="0" indent="0">
              <a:buNone/>
            </a:pPr>
            <a:r>
              <a:rPr lang="pt-PT" sz="3600" dirty="0" smtClean="0"/>
              <a:t>Como é na mulher homo ou bissexual? 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2905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Saúde Sexual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Indicadores </a:t>
            </a:r>
            <a:r>
              <a:rPr lang="pt-PT" dirty="0" smtClean="0"/>
              <a:t>de bom prognóstico : 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>
              <a:buFontTx/>
              <a:buChar char="-"/>
            </a:pPr>
            <a:r>
              <a:rPr lang="pt-PT" dirty="0" smtClean="0"/>
              <a:t>satisfação </a:t>
            </a:r>
            <a:r>
              <a:rPr lang="pt-PT" dirty="0" smtClean="0"/>
              <a:t>sexual prévia</a:t>
            </a:r>
          </a:p>
          <a:p>
            <a:pPr>
              <a:buFontTx/>
              <a:buChar char="-"/>
            </a:pPr>
            <a:r>
              <a:rPr lang="pt-PT" dirty="0" smtClean="0"/>
              <a:t>Saúde física e </a:t>
            </a:r>
            <a:r>
              <a:rPr lang="pt-PT" dirty="0" smtClean="0"/>
              <a:t>mental</a:t>
            </a:r>
          </a:p>
          <a:p>
            <a:pPr>
              <a:buFontTx/>
              <a:buChar char="-"/>
            </a:pPr>
            <a:r>
              <a:rPr lang="pt-PT" dirty="0" smtClean="0"/>
              <a:t>Relação afetiva satisfatória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99727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Saúde Sexual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Tx/>
              <a:buChar char="-"/>
            </a:pPr>
            <a:r>
              <a:rPr lang="pt-PT" sz="3600" dirty="0" smtClean="0"/>
              <a:t>Prevenção </a:t>
            </a:r>
            <a:r>
              <a:rPr lang="pt-PT" sz="3600" dirty="0" smtClean="0"/>
              <a:t>de doenças  (estilos de vida, tabagismo, álcool, sedentarismo, alimentação) </a:t>
            </a:r>
          </a:p>
          <a:p>
            <a:pPr lvl="2">
              <a:buFontTx/>
              <a:buChar char="-"/>
            </a:pPr>
            <a:r>
              <a:rPr lang="pt-PT" sz="3600" dirty="0" smtClean="0"/>
              <a:t>Prevenção da pobreza, vulnerabilidades sociais, violência doméstica</a:t>
            </a:r>
          </a:p>
          <a:p>
            <a:pPr marL="914400" lvl="2" indent="0">
              <a:buNone/>
            </a:pP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884190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Saúde Sexual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377050"/>
            <a:ext cx="10515600" cy="505825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PT" sz="4500" dirty="0" smtClean="0"/>
          </a:p>
          <a:p>
            <a:pPr marL="914400" lvl="2" indent="0">
              <a:buNone/>
            </a:pPr>
            <a:r>
              <a:rPr lang="pt-PT" sz="4500" dirty="0" smtClean="0"/>
              <a:t>Identificar atitudes e fazer pedagogia  de não desvalorização da sexualidade da mulher com mais de 65 anos. </a:t>
            </a:r>
            <a:endParaRPr lang="pt-PT" sz="4500" dirty="0" smtClean="0"/>
          </a:p>
          <a:p>
            <a:pPr lvl="2">
              <a:buFontTx/>
              <a:buChar char="-"/>
            </a:pPr>
            <a:endParaRPr lang="pt-PT" sz="4500" dirty="0" smtClean="0"/>
          </a:p>
          <a:p>
            <a:pPr lvl="4">
              <a:buFontTx/>
              <a:buChar char="-"/>
            </a:pPr>
            <a:r>
              <a:rPr lang="pt-PT" sz="4500" dirty="0" smtClean="0"/>
              <a:t>Atitude médica e outros profissionais de saúde</a:t>
            </a:r>
          </a:p>
          <a:p>
            <a:pPr lvl="4">
              <a:buFontTx/>
              <a:buChar char="-"/>
            </a:pPr>
            <a:r>
              <a:rPr lang="pt-PT" sz="4500" dirty="0" smtClean="0"/>
              <a:t>Atitude não </a:t>
            </a:r>
            <a:r>
              <a:rPr lang="pt-PT" sz="4500" dirty="0" err="1" smtClean="0"/>
              <a:t>heteronormativa</a:t>
            </a:r>
            <a:r>
              <a:rPr lang="pt-PT" sz="4500" dirty="0" smtClean="0"/>
              <a:t> e de não hipervalorização do coito </a:t>
            </a:r>
          </a:p>
          <a:p>
            <a:pPr lvl="4">
              <a:buFontTx/>
              <a:buChar char="-"/>
            </a:pPr>
            <a:r>
              <a:rPr lang="pt-PT" sz="4500" dirty="0" smtClean="0"/>
              <a:t>Valorizar formas de expressão sexual que não passam pelo coito ( caricias, toques, estímulos diversos, beijos…desde de que mutuamente desejados)</a:t>
            </a:r>
          </a:p>
          <a:p>
            <a:pPr lvl="4">
              <a:buFontTx/>
              <a:buChar char="-"/>
            </a:pPr>
            <a:r>
              <a:rPr lang="pt-PT" sz="4500" dirty="0" smtClean="0"/>
              <a:t>Não desvalorizar a expressão sexual de mulher só que mantém desejo, fantasias e encontra satisfação normal , legitima e igualmente válida na atividade </a:t>
            </a:r>
            <a:r>
              <a:rPr lang="pt-PT" sz="4500" dirty="0" err="1" smtClean="0"/>
              <a:t>masturbatória</a:t>
            </a:r>
            <a:r>
              <a:rPr lang="pt-PT" dirty="0" err="1" smtClean="0"/>
              <a:t>a</a:t>
            </a:r>
            <a:r>
              <a:rPr lang="pt-PT" dirty="0" smtClean="0"/>
              <a:t>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14047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Todas as pessoas têm uma dimensão sexual durante toda a sua vida. Esta é diversa de individuo para individuo complexa e influenciada e composta por múltiplas vivências pessoais e relacionais , diferentes em cada fase do ciclo de vida. Todas elas enriquecedoras da pessoa humana, seja homem, mulher ou de um género diverso. 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89918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Demografia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Aumento de esperança de vida</a:t>
            </a:r>
          </a:p>
          <a:p>
            <a:r>
              <a:rPr lang="pt-PT" sz="3600" dirty="0" smtClean="0"/>
              <a:t>População com  um maior </a:t>
            </a:r>
            <a:r>
              <a:rPr lang="pt-PT" sz="3600" dirty="0" smtClean="0"/>
              <a:t>número  </a:t>
            </a:r>
            <a:r>
              <a:rPr lang="pt-PT" sz="3600" dirty="0" smtClean="0"/>
              <a:t>de pessoas com mais  de 65 anos </a:t>
            </a:r>
          </a:p>
          <a:p>
            <a:r>
              <a:rPr lang="pt-PT" sz="3600" dirty="0" smtClean="0"/>
              <a:t>Desafio para manter saúde e qualidade de vida </a:t>
            </a:r>
          </a:p>
          <a:p>
            <a:r>
              <a:rPr lang="pt-PT" sz="3600" dirty="0" smtClean="0"/>
              <a:t>Envelhecimento associado a um maior número de doenças crónicas 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45394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Envelhecimento e género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3600" dirty="0" smtClean="0"/>
              <a:t>O envelhecimento físico penaliza mais a mulher em comparação com o </a:t>
            </a:r>
            <a:r>
              <a:rPr lang="pt-PT" sz="3600" dirty="0" smtClean="0"/>
              <a:t>homem.</a:t>
            </a:r>
            <a:endParaRPr lang="pt-PT" sz="3600" dirty="0" smtClean="0"/>
          </a:p>
          <a:p>
            <a:r>
              <a:rPr lang="pt-PT" sz="3600" dirty="0" smtClean="0"/>
              <a:t>Homem de mais idade é ainda um parceiro desejável para mulheres mais novas (charme dos cabelos brancos, status social, mantém capacidade reprodutiva, em condições de fornecer maior suporte…) </a:t>
            </a:r>
          </a:p>
          <a:p>
            <a:r>
              <a:rPr lang="pt-PT" sz="3600" dirty="0" smtClean="0"/>
              <a:t>Socialmente muito mais censurada a relação de mulher com homem mais novo</a:t>
            </a:r>
          </a:p>
        </p:txBody>
      </p:sp>
    </p:spTree>
    <p:extLst>
      <p:ext uri="{BB962C8B-B14F-4D97-AF65-F5344CB8AC3E}">
        <p14:creationId xmlns:p14="http://schemas.microsoft.com/office/powerpoint/2010/main" val="289099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Menopausa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PT" sz="3200" dirty="0" smtClean="0"/>
          </a:p>
          <a:p>
            <a:pPr marL="0" indent="0">
              <a:buNone/>
            </a:pPr>
            <a:r>
              <a:rPr lang="pt-PT" sz="3200" dirty="0" smtClean="0"/>
              <a:t>Ovários deixam de produzir hormonas femininas</a:t>
            </a:r>
          </a:p>
          <a:p>
            <a:pPr marL="0" indent="0">
              <a:buNone/>
            </a:pPr>
            <a:r>
              <a:rPr lang="pt-PT" sz="3200" dirty="0"/>
              <a:t>	</a:t>
            </a:r>
            <a:r>
              <a:rPr lang="pt-PT" sz="3200" dirty="0" smtClean="0"/>
              <a:t>- sintomas vasomotores : afrontamentos</a:t>
            </a:r>
          </a:p>
          <a:p>
            <a:pPr marL="0" indent="0">
              <a:buNone/>
            </a:pPr>
            <a:r>
              <a:rPr lang="pt-PT" sz="3200" dirty="0" smtClean="0"/>
              <a:t>	- labilidade emocional (ansiedade, disforia) </a:t>
            </a:r>
          </a:p>
          <a:p>
            <a:pPr marL="0" indent="0">
              <a:buNone/>
            </a:pPr>
            <a:r>
              <a:rPr lang="pt-PT" sz="3200" dirty="0" smtClean="0"/>
              <a:t>	- perturbações do sono</a:t>
            </a:r>
          </a:p>
          <a:p>
            <a:pPr marL="0" indent="0">
              <a:buNone/>
            </a:pPr>
            <a:endParaRPr lang="pt-PT" sz="3200" dirty="0" smtClean="0"/>
          </a:p>
          <a:p>
            <a:r>
              <a:rPr lang="pt-PT" sz="3200" dirty="0" smtClean="0"/>
              <a:t>Terapêutica </a:t>
            </a:r>
            <a:r>
              <a:rPr lang="pt-PT" sz="3200" dirty="0" smtClean="0"/>
              <a:t>hormonal : se </a:t>
            </a:r>
            <a:r>
              <a:rPr lang="pt-PT" sz="3200" dirty="0" smtClean="0"/>
              <a:t> não </a:t>
            </a:r>
            <a:r>
              <a:rPr lang="pt-PT" sz="3200" dirty="0" err="1" smtClean="0"/>
              <a:t>contr</a:t>
            </a:r>
            <a:r>
              <a:rPr lang="pt-PT" sz="3200" dirty="0" smtClean="0"/>
              <a:t>-indicada deve </a:t>
            </a:r>
            <a:r>
              <a:rPr lang="pt-PT" sz="3200" dirty="0" smtClean="0"/>
              <a:t>ser </a:t>
            </a:r>
            <a:r>
              <a:rPr lang="pt-PT" sz="3200" dirty="0" smtClean="0"/>
              <a:t>por um período limitado (+-5 </a:t>
            </a:r>
            <a:r>
              <a:rPr lang="pt-PT" sz="3200" dirty="0" smtClean="0"/>
              <a:t>anos) </a:t>
            </a:r>
          </a:p>
          <a:p>
            <a:pPr marL="0" indent="0">
              <a:buNone/>
            </a:pPr>
            <a:r>
              <a:rPr lang="pt-PT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9913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Sexualidade e Menopausa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z="3200" dirty="0" smtClean="0"/>
              <a:t>Impacto na resposta sexual </a:t>
            </a:r>
          </a:p>
          <a:p>
            <a:pPr lvl="1"/>
            <a:r>
              <a:rPr lang="pt-PT" sz="3600" dirty="0" smtClean="0"/>
              <a:t>Psicológico</a:t>
            </a:r>
            <a:r>
              <a:rPr lang="pt-PT" sz="3200" dirty="0" smtClean="0"/>
              <a:t> </a:t>
            </a:r>
          </a:p>
          <a:p>
            <a:pPr lvl="2"/>
            <a:r>
              <a:rPr lang="pt-PT" sz="3200" dirty="0" smtClean="0"/>
              <a:t>Atribuições de desqualificação relacionadas com fim da capacidade </a:t>
            </a:r>
            <a:r>
              <a:rPr lang="pt-PT" sz="3200" dirty="0" smtClean="0"/>
              <a:t>reprodutiva </a:t>
            </a:r>
            <a:endParaRPr lang="pt-PT" sz="3200" dirty="0" smtClean="0"/>
          </a:p>
          <a:p>
            <a:pPr lvl="1"/>
            <a:endParaRPr lang="pt-PT" sz="3200" dirty="0" smtClean="0"/>
          </a:p>
          <a:p>
            <a:pPr lvl="1"/>
            <a:r>
              <a:rPr lang="pt-PT" sz="3600" dirty="0" smtClean="0"/>
              <a:t>Fisiológicas</a:t>
            </a:r>
          </a:p>
          <a:p>
            <a:pPr lvl="2"/>
            <a:r>
              <a:rPr lang="pt-PT" sz="3200" dirty="0" smtClean="0"/>
              <a:t>Adelgaçamento e perda de </a:t>
            </a:r>
            <a:r>
              <a:rPr lang="pt-PT" sz="3200" dirty="0" err="1" smtClean="0"/>
              <a:t>elastecidade</a:t>
            </a:r>
            <a:r>
              <a:rPr lang="pt-PT" sz="3200" dirty="0" smtClean="0"/>
              <a:t> </a:t>
            </a:r>
            <a:r>
              <a:rPr lang="pt-PT" sz="3200" dirty="0" smtClean="0"/>
              <a:t>das paredes da vagina, secura vaginal, maior vulnerabilidade a infeções incluindo DST . </a:t>
            </a:r>
          </a:p>
          <a:p>
            <a:pPr lvl="2"/>
            <a:r>
              <a:rPr lang="pt-PT" sz="3200" dirty="0" smtClean="0"/>
              <a:t>Menor lubrificação na excitação sexual : dor á penetração. </a:t>
            </a:r>
          </a:p>
          <a:p>
            <a:pPr lvl="2"/>
            <a:r>
              <a:rPr lang="pt-PT" sz="3200" dirty="0" smtClean="0"/>
              <a:t>Menor sensibilidade aos estímulos : dificuldade no orgasmo</a:t>
            </a:r>
          </a:p>
          <a:p>
            <a:pPr lvl="2"/>
            <a:r>
              <a:rPr lang="pt-PT" sz="3200" dirty="0" smtClean="0"/>
              <a:t>Ciclo vicioso de medo da dor  evitamento e perda do </a:t>
            </a:r>
            <a:r>
              <a:rPr lang="pt-PT" sz="3200" dirty="0" smtClean="0"/>
              <a:t>desejo </a:t>
            </a:r>
            <a:endParaRPr lang="pt-PT" sz="3200" dirty="0" smtClean="0"/>
          </a:p>
          <a:p>
            <a:pPr marL="914400" lvl="2" indent="0">
              <a:buNone/>
            </a:pPr>
            <a:r>
              <a:rPr lang="pt-PT" sz="3200" dirty="0" smtClean="0"/>
              <a:t>. </a:t>
            </a:r>
            <a:endParaRPr lang="pt-PT" sz="3200" dirty="0"/>
          </a:p>
          <a:p>
            <a:pPr lvl="1"/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18440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Sexualidade e Menopausa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3600" dirty="0" smtClean="0"/>
              <a:t>Nada destas alterações leva à extinção da sexualidade desde que: </a:t>
            </a:r>
          </a:p>
          <a:p>
            <a:r>
              <a:rPr lang="pt-PT" sz="3600" dirty="0" smtClean="0"/>
              <a:t>Companheiro/a compreensiva/a afetuoso/a e investido </a:t>
            </a:r>
            <a:r>
              <a:rPr lang="pt-PT" sz="3600" dirty="0" smtClean="0"/>
              <a:t>em explorar </a:t>
            </a:r>
            <a:r>
              <a:rPr lang="pt-PT" sz="3600" dirty="0" smtClean="0"/>
              <a:t>esta nova fase da vida do casal </a:t>
            </a:r>
            <a:endParaRPr lang="pt-PT" sz="3600" dirty="0" smtClean="0"/>
          </a:p>
          <a:p>
            <a:r>
              <a:rPr lang="pt-PT" sz="3600" dirty="0" smtClean="0"/>
              <a:t>Aceitar que a sexualidade não é sempre igual ao longo da vida.</a:t>
            </a:r>
            <a:endParaRPr lang="pt-PT" sz="3600" dirty="0" smtClean="0"/>
          </a:p>
          <a:p>
            <a:r>
              <a:rPr lang="pt-PT" sz="3600" dirty="0"/>
              <a:t> </a:t>
            </a:r>
            <a:r>
              <a:rPr lang="pt-PT" sz="3600" dirty="0" smtClean="0"/>
              <a:t>Hidratação vaginal; aplicação vaginal de creme com estrogénios. </a:t>
            </a:r>
          </a:p>
          <a:p>
            <a:r>
              <a:rPr lang="pt-PT" sz="3600" dirty="0" smtClean="0"/>
              <a:t>Bom estado de saúde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63177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Sexualidade e estado de saúde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3200" dirty="0" smtClean="0"/>
              <a:t>As doenças crónicas ( muitas mulheres com mais de 65 </a:t>
            </a:r>
            <a:r>
              <a:rPr lang="pt-PT" sz="3200" dirty="0" smtClean="0"/>
              <a:t>anos têm </a:t>
            </a:r>
            <a:r>
              <a:rPr lang="pt-PT" sz="3200" dirty="0" smtClean="0"/>
              <a:t>doenças crónicas) </a:t>
            </a:r>
          </a:p>
          <a:p>
            <a:r>
              <a:rPr lang="pt-PT" sz="3200" dirty="0" smtClean="0"/>
              <a:t>Diabetes</a:t>
            </a:r>
          </a:p>
          <a:p>
            <a:r>
              <a:rPr lang="pt-PT" sz="3200" dirty="0" smtClean="0"/>
              <a:t>D. reumáticas e </a:t>
            </a:r>
            <a:r>
              <a:rPr lang="pt-PT" sz="3200" dirty="0" err="1" smtClean="0"/>
              <a:t>osteomusculares</a:t>
            </a:r>
            <a:r>
              <a:rPr lang="pt-PT" sz="3200" dirty="0" smtClean="0"/>
              <a:t> (artroses, fibromialgia- dor crónica)</a:t>
            </a:r>
          </a:p>
          <a:p>
            <a:r>
              <a:rPr lang="pt-PT" sz="3200" dirty="0" smtClean="0"/>
              <a:t>D cardiovasculares</a:t>
            </a:r>
          </a:p>
          <a:p>
            <a:r>
              <a:rPr lang="pt-PT" sz="3200" dirty="0" smtClean="0"/>
              <a:t>Diabetes</a:t>
            </a:r>
          </a:p>
          <a:p>
            <a:r>
              <a:rPr lang="pt-PT" sz="3200" dirty="0" smtClean="0"/>
              <a:t>AVC e  demência. Parkinson </a:t>
            </a:r>
            <a:r>
              <a:rPr lang="pt-PT" sz="3200" dirty="0" err="1" smtClean="0"/>
              <a:t>etc</a:t>
            </a:r>
            <a:endParaRPr lang="pt-PT" sz="3200" dirty="0" smtClean="0"/>
          </a:p>
          <a:p>
            <a:r>
              <a:rPr lang="pt-PT" sz="3200" dirty="0" smtClean="0"/>
              <a:t>Sobreviventes de cancro  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72907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Sexualidade e doença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z="3200" dirty="0" smtClean="0"/>
              <a:t>Impacto negativo sobre a sexualidade:</a:t>
            </a:r>
          </a:p>
          <a:p>
            <a:r>
              <a:rPr lang="pt-PT" sz="3200" dirty="0" smtClean="0"/>
              <a:t>Sintomas </a:t>
            </a:r>
            <a:r>
              <a:rPr lang="pt-PT" sz="3200" dirty="0" smtClean="0"/>
              <a:t>como dor, mal estar, fadiga, falta de energia</a:t>
            </a:r>
          </a:p>
          <a:p>
            <a:r>
              <a:rPr lang="pt-PT" sz="3200" dirty="0" smtClean="0"/>
              <a:t>Lesões de estruturas importantes para resposta sexual </a:t>
            </a:r>
          </a:p>
          <a:p>
            <a:r>
              <a:rPr lang="pt-PT" sz="3200" dirty="0" smtClean="0"/>
              <a:t>Terapêuticas hormonais para controlo de recidiva de certos cancros mama ou ginecológico </a:t>
            </a:r>
            <a:r>
              <a:rPr lang="pt-PT" sz="3200" dirty="0" smtClean="0"/>
              <a:t>(</a:t>
            </a:r>
            <a:r>
              <a:rPr lang="pt-PT" sz="3200" dirty="0" err="1" smtClean="0"/>
              <a:t>ex:tamoxifeno</a:t>
            </a:r>
            <a:r>
              <a:rPr lang="pt-PT" sz="3200" dirty="0" smtClean="0"/>
              <a:t>) </a:t>
            </a:r>
          </a:p>
          <a:p>
            <a:r>
              <a:rPr lang="pt-PT" sz="3200" dirty="0" smtClean="0"/>
              <a:t>Tratamentos com fármacos </a:t>
            </a:r>
            <a:r>
              <a:rPr lang="pt-PT" sz="3200" dirty="0" smtClean="0"/>
              <a:t>(fármacos para hipertensão, psicofármacos..) </a:t>
            </a:r>
            <a:endParaRPr lang="pt-PT" sz="3200" dirty="0" smtClean="0"/>
          </a:p>
          <a:p>
            <a:r>
              <a:rPr lang="pt-PT" sz="3200" dirty="0" smtClean="0"/>
              <a:t>Cirurgias com impacto na </a:t>
            </a:r>
            <a:r>
              <a:rPr lang="pt-PT" sz="3200" dirty="0" err="1" smtClean="0"/>
              <a:t>auto-imagem</a:t>
            </a:r>
            <a:r>
              <a:rPr lang="pt-PT" sz="3200" dirty="0" smtClean="0"/>
              <a:t>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233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Sexualidade e doença </a:t>
            </a:r>
            <a:r>
              <a:rPr lang="pt-PT" dirty="0" smtClean="0"/>
              <a:t>mental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sz="3600" dirty="0" smtClean="0"/>
              <a:t>Doença mental </a:t>
            </a:r>
            <a:r>
              <a:rPr lang="pt-PT" sz="3600" dirty="0" smtClean="0"/>
              <a:t> </a:t>
            </a:r>
          </a:p>
          <a:p>
            <a:pPr marL="0" indent="0">
              <a:buNone/>
            </a:pPr>
            <a:endParaRPr lang="pt-PT" sz="3600" dirty="0" smtClean="0"/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- perturbações mentais mais frequentes na mulher </a:t>
            </a:r>
            <a:r>
              <a:rPr lang="pt-PT" sz="3600" dirty="0" smtClean="0"/>
              <a:t>( </a:t>
            </a:r>
            <a:r>
              <a:rPr lang="pt-PT" sz="3600" dirty="0"/>
              <a:t>depressão e </a:t>
            </a:r>
            <a:r>
              <a:rPr lang="pt-PT" sz="3600" dirty="0" smtClean="0"/>
              <a:t>ansiedade)</a:t>
            </a:r>
            <a:endParaRPr lang="pt-PT" sz="3600" dirty="0"/>
          </a:p>
          <a:p>
            <a:pPr marL="0" indent="0">
              <a:buNone/>
            </a:pPr>
            <a:endParaRPr lang="pt-PT" sz="3600" dirty="0" smtClean="0"/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- relacionadas com contextos de:</a:t>
            </a:r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	pobreza, violência, estilo de vida não gratificante, </a:t>
            </a:r>
            <a:r>
              <a:rPr lang="pt-PT" sz="3600" dirty="0" err="1" smtClean="0"/>
              <a:t>excessi</a:t>
            </a:r>
            <a:endParaRPr lang="pt-PT" sz="3600" dirty="0" smtClean="0"/>
          </a:p>
          <a:p>
            <a:pPr marL="0" indent="0">
              <a:buNone/>
            </a:pPr>
            <a:r>
              <a:rPr lang="pt-PT" sz="3600" dirty="0" smtClean="0"/>
              <a:t>		</a:t>
            </a:r>
            <a:r>
              <a:rPr lang="pt-PT" sz="3600" dirty="0" err="1" smtClean="0"/>
              <a:t>vas</a:t>
            </a:r>
            <a:r>
              <a:rPr lang="pt-PT" sz="3600" dirty="0" smtClean="0"/>
              <a:t> responsabilidades/tarefas familiares, dor </a:t>
            </a:r>
            <a:r>
              <a:rPr lang="pt-PT" sz="3600" dirty="0" smtClean="0"/>
              <a:t>crónica… </a:t>
            </a:r>
            <a:endParaRPr lang="pt-PT" sz="3600" dirty="0" smtClean="0"/>
          </a:p>
          <a:p>
            <a:pPr marL="0" indent="0">
              <a:buNone/>
            </a:pPr>
            <a:endParaRPr lang="pt-PT" sz="3600" dirty="0" smtClean="0"/>
          </a:p>
          <a:p>
            <a:pPr marL="0" indent="0">
              <a:buNone/>
            </a:pPr>
            <a:r>
              <a:rPr lang="pt-PT" sz="3600" dirty="0"/>
              <a:t>	</a:t>
            </a:r>
            <a:r>
              <a:rPr lang="pt-PT" sz="3600" dirty="0" smtClean="0"/>
              <a:t>-   psicofármacos utilizados no seu tratamento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/>
              <a:t>	</a:t>
            </a:r>
            <a:r>
              <a:rPr lang="pt-PT" dirty="0" smtClean="0"/>
              <a:t>	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86383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582</Words>
  <Application>Microsoft Office PowerPoint</Application>
  <PresentationFormat>Ecrã Panorâmico</PresentationFormat>
  <Paragraphs>100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O corpo e o desejo </vt:lpstr>
      <vt:lpstr>Demografia </vt:lpstr>
      <vt:lpstr>Envelhecimento e género </vt:lpstr>
      <vt:lpstr>Menopausa</vt:lpstr>
      <vt:lpstr>Sexualidade e Menopausa</vt:lpstr>
      <vt:lpstr>Sexualidade e Menopausa </vt:lpstr>
      <vt:lpstr>Sexualidade e estado de saúde </vt:lpstr>
      <vt:lpstr>Sexualidade e doença </vt:lpstr>
      <vt:lpstr>Sexualidade e doença mental </vt:lpstr>
      <vt:lpstr>Atitudes socio-culturais</vt:lpstr>
      <vt:lpstr>Apresentação do PowerPoint</vt:lpstr>
      <vt:lpstr>Saúde Sexual </vt:lpstr>
      <vt:lpstr>Saúde Sexual </vt:lpstr>
      <vt:lpstr>Saúde Sexual </vt:lpstr>
      <vt:lpstr>Conclusão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corpo e o desejo</dc:title>
  <dc:creator>Graca Santos</dc:creator>
  <cp:lastModifiedBy>Graca Santos</cp:lastModifiedBy>
  <cp:revision>11</cp:revision>
  <cp:lastPrinted>2021-09-30T14:36:01Z</cp:lastPrinted>
  <dcterms:created xsi:type="dcterms:W3CDTF">2021-09-30T13:50:33Z</dcterms:created>
  <dcterms:modified xsi:type="dcterms:W3CDTF">2021-10-06T13:44:29Z</dcterms:modified>
</cp:coreProperties>
</file>